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56" r:id="rId2"/>
    <p:sldId id="257" r:id="rId3"/>
    <p:sldId id="258" r:id="rId4"/>
    <p:sldId id="262" r:id="rId5"/>
    <p:sldId id="261" r:id="rId6"/>
    <p:sldId id="259" r:id="rId7"/>
    <p:sldId id="260" r:id="rId8"/>
    <p:sldId id="265" r:id="rId9"/>
    <p:sldId id="266" r:id="rId10"/>
    <p:sldId id="264" r:id="rId11"/>
    <p:sldId id="263" r:id="rId12"/>
    <p:sldId id="267" r:id="rId13"/>
    <p:sldId id="268" r:id="rId14"/>
    <p:sldId id="269" r:id="rId15"/>
    <p:sldId id="270" r:id="rId16"/>
    <p:sldId id="272" r:id="rId17"/>
    <p:sldId id="27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mon H. King" initials="SHK" lastIdx="1" clrIdx="0">
    <p:extLst>
      <p:ext uri="{19B8F6BF-5375-455C-9EA6-DF929625EA0E}">
        <p15:presenceInfo xmlns:p15="http://schemas.microsoft.com/office/powerpoint/2012/main" userId="Simon H. King"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notesViewPr>
    <p:cSldViewPr snapToGrid="0">
      <p:cViewPr varScale="1">
        <p:scale>
          <a:sx n="87" d="100"/>
          <a:sy n="87" d="100"/>
        </p:scale>
        <p:origin x="384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33843E-031A-413B-8D8D-BFE7B757792D}" type="datetimeFigureOut">
              <a:rPr lang="en-GB" smtClean="0"/>
              <a:t>18/01/2017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5BC352-F4FE-4624-9B88-AA9603F30845}" type="slidenum">
              <a:rPr lang="en-GB" smtClean="0"/>
              <a:t>‹#›</a:t>
            </a:fld>
            <a:endParaRPr lang="en-GB"/>
          </a:p>
        </p:txBody>
      </p:sp>
    </p:spTree>
    <p:extLst>
      <p:ext uri="{BB962C8B-B14F-4D97-AF65-F5344CB8AC3E}">
        <p14:creationId xmlns:p14="http://schemas.microsoft.com/office/powerpoint/2010/main" val="3269918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A75BC352-F4FE-4624-9B88-AA9603F30845}" type="slidenum">
              <a:rPr lang="en-GB" smtClean="0"/>
              <a:t>1</a:t>
            </a:fld>
            <a:endParaRPr lang="en-GB"/>
          </a:p>
        </p:txBody>
      </p:sp>
    </p:spTree>
    <p:extLst>
      <p:ext uri="{BB962C8B-B14F-4D97-AF65-F5344CB8AC3E}">
        <p14:creationId xmlns:p14="http://schemas.microsoft.com/office/powerpoint/2010/main" val="2956161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Mention Nest Learning Thermostat showing weather's impact on energy usage.</a:t>
            </a:r>
          </a:p>
          <a:p>
            <a:endParaRPr lang="en-GB" dirty="0"/>
          </a:p>
        </p:txBody>
      </p:sp>
      <p:sp>
        <p:nvSpPr>
          <p:cNvPr id="4" name="Slide Number Placeholder 3"/>
          <p:cNvSpPr>
            <a:spLocks noGrp="1"/>
          </p:cNvSpPr>
          <p:nvPr>
            <p:ph type="sldNum" sz="quarter" idx="10"/>
          </p:nvPr>
        </p:nvSpPr>
        <p:spPr/>
        <p:txBody>
          <a:bodyPr/>
          <a:lstStyle/>
          <a:p>
            <a:fld id="{A75BC352-F4FE-4624-9B88-AA9603F30845}" type="slidenum">
              <a:rPr lang="en-GB" smtClean="0"/>
              <a:t>2</a:t>
            </a:fld>
            <a:endParaRPr lang="en-GB"/>
          </a:p>
        </p:txBody>
      </p:sp>
    </p:spTree>
    <p:extLst>
      <p:ext uri="{BB962C8B-B14F-4D97-AF65-F5344CB8AC3E}">
        <p14:creationId xmlns:p14="http://schemas.microsoft.com/office/powerpoint/2010/main" val="84563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A75BC352-F4FE-4624-9B88-AA9603F30845}" type="slidenum">
              <a:rPr lang="en-GB" smtClean="0"/>
              <a:t>3</a:t>
            </a:fld>
            <a:endParaRPr lang="en-GB"/>
          </a:p>
        </p:txBody>
      </p:sp>
    </p:spTree>
    <p:extLst>
      <p:ext uri="{BB962C8B-B14F-4D97-AF65-F5344CB8AC3E}">
        <p14:creationId xmlns:p14="http://schemas.microsoft.com/office/powerpoint/2010/main" val="520088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A75BC352-F4FE-4624-9B88-AA9603F30845}" type="slidenum">
              <a:rPr lang="en-GB" smtClean="0"/>
              <a:t>5</a:t>
            </a:fld>
            <a:endParaRPr lang="en-GB"/>
          </a:p>
        </p:txBody>
      </p:sp>
    </p:spTree>
    <p:extLst>
      <p:ext uri="{BB962C8B-B14F-4D97-AF65-F5344CB8AC3E}">
        <p14:creationId xmlns:p14="http://schemas.microsoft.com/office/powerpoint/2010/main" val="1605253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A75BC352-F4FE-4624-9B88-AA9603F30845}" type="slidenum">
              <a:rPr lang="en-GB" smtClean="0"/>
              <a:t>6</a:t>
            </a:fld>
            <a:endParaRPr lang="en-GB"/>
          </a:p>
        </p:txBody>
      </p:sp>
    </p:spTree>
    <p:extLst>
      <p:ext uri="{BB962C8B-B14F-4D97-AF65-F5344CB8AC3E}">
        <p14:creationId xmlns:p14="http://schemas.microsoft.com/office/powerpoint/2010/main" val="1691203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A75BC352-F4FE-4624-9B88-AA9603F30845}" type="slidenum">
              <a:rPr lang="en-GB" smtClean="0"/>
              <a:t>7</a:t>
            </a:fld>
            <a:endParaRPr lang="en-GB"/>
          </a:p>
        </p:txBody>
      </p:sp>
    </p:spTree>
    <p:extLst>
      <p:ext uri="{BB962C8B-B14F-4D97-AF65-F5344CB8AC3E}">
        <p14:creationId xmlns:p14="http://schemas.microsoft.com/office/powerpoint/2010/main" val="1465864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1/18/2017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1/18/2017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1/18/2017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1/18/2017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1/18/2017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1/18/2017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1/18/2017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1/18/2017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7.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err="1"/>
              <a:t>Domotics</a:t>
            </a:r>
            <a:endParaRPr lang="en-GB" dirty="0"/>
          </a:p>
        </p:txBody>
      </p:sp>
      <p:sp>
        <p:nvSpPr>
          <p:cNvPr id="3" name="Subtitle 2"/>
          <p:cNvSpPr>
            <a:spLocks noGrp="1"/>
          </p:cNvSpPr>
          <p:nvPr>
            <p:ph type="subTitle" idx="1"/>
          </p:nvPr>
        </p:nvSpPr>
        <p:spPr/>
        <p:txBody>
          <a:bodyPr/>
          <a:lstStyle/>
          <a:p>
            <a:r>
              <a:rPr lang="en-GB" cap="none" dirty="0"/>
              <a:t>Home robotics for fun and profit</a:t>
            </a:r>
          </a:p>
        </p:txBody>
      </p:sp>
    </p:spTree>
    <p:extLst>
      <p:ext uri="{BB962C8B-B14F-4D97-AF65-F5344CB8AC3E}">
        <p14:creationId xmlns:p14="http://schemas.microsoft.com/office/powerpoint/2010/main" val="2569219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Hardware costs : The components</a:t>
            </a:r>
          </a:p>
        </p:txBody>
      </p:sp>
      <p:pic>
        <p:nvPicPr>
          <p:cNvPr id="6" name="Content Placeholder 5"/>
          <p:cNvPicPr>
            <a:picLocks noGrp="1" noChangeAspect="1"/>
          </p:cNvPicPr>
          <p:nvPr>
            <p:ph idx="1"/>
          </p:nvPr>
        </p:nvPicPr>
        <p:blipFill>
          <a:blip r:embed="rId2"/>
          <a:stretch>
            <a:fillRect/>
          </a:stretch>
        </p:blipFill>
        <p:spPr>
          <a:xfrm rot="10800000">
            <a:off x="1929465" y="1436741"/>
            <a:ext cx="7592038" cy="5061358"/>
          </a:xfrm>
        </p:spPr>
      </p:pic>
    </p:spTree>
    <p:extLst>
      <p:ext uri="{BB962C8B-B14F-4D97-AF65-F5344CB8AC3E}">
        <p14:creationId xmlns:p14="http://schemas.microsoft.com/office/powerpoint/2010/main" val="163909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64734" y="769595"/>
            <a:ext cx="10368793" cy="5659633"/>
          </a:xfrm>
          <a:prstGeom prst="rect">
            <a:avLst/>
          </a:prstGeom>
        </p:spPr>
      </p:pic>
    </p:spTree>
    <p:extLst>
      <p:ext uri="{BB962C8B-B14F-4D97-AF65-F5344CB8AC3E}">
        <p14:creationId xmlns:p14="http://schemas.microsoft.com/office/powerpoint/2010/main" val="1985421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07900" y="598800"/>
            <a:ext cx="10373197" cy="5662037"/>
          </a:xfrm>
          <a:prstGeom prst="rect">
            <a:avLst/>
          </a:prstGeom>
        </p:spPr>
      </p:pic>
    </p:spTree>
    <p:extLst>
      <p:ext uri="{BB962C8B-B14F-4D97-AF65-F5344CB8AC3E}">
        <p14:creationId xmlns:p14="http://schemas.microsoft.com/office/powerpoint/2010/main" val="639323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07900" y="598800"/>
            <a:ext cx="10373197" cy="5662037"/>
          </a:xfrm>
          <a:prstGeom prst="rect">
            <a:avLst/>
          </a:prstGeom>
        </p:spPr>
      </p:pic>
    </p:spTree>
    <p:extLst>
      <p:ext uri="{BB962C8B-B14F-4D97-AF65-F5344CB8AC3E}">
        <p14:creationId xmlns:p14="http://schemas.microsoft.com/office/powerpoint/2010/main" val="3959949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07900" y="598800"/>
            <a:ext cx="10373199" cy="5662038"/>
          </a:xfrm>
          <a:prstGeom prst="rect">
            <a:avLst/>
          </a:prstGeom>
        </p:spPr>
      </p:pic>
    </p:spTree>
    <p:extLst>
      <p:ext uri="{BB962C8B-B14F-4D97-AF65-F5344CB8AC3E}">
        <p14:creationId xmlns:p14="http://schemas.microsoft.com/office/powerpoint/2010/main" val="1906236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07900" y="598800"/>
            <a:ext cx="10373199" cy="5662038"/>
          </a:xfrm>
          <a:prstGeom prst="rect">
            <a:avLst/>
          </a:prstGeom>
        </p:spPr>
      </p:pic>
    </p:spTree>
    <p:extLst>
      <p:ext uri="{BB962C8B-B14F-4D97-AF65-F5344CB8AC3E}">
        <p14:creationId xmlns:p14="http://schemas.microsoft.com/office/powerpoint/2010/main" val="22836253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Approximate cost</a:t>
            </a:r>
          </a:p>
        </p:txBody>
      </p:sp>
      <p:sp>
        <p:nvSpPr>
          <p:cNvPr id="3" name="Content Placeholder 2"/>
          <p:cNvSpPr>
            <a:spLocks noGrp="1"/>
          </p:cNvSpPr>
          <p:nvPr>
            <p:ph idx="1"/>
          </p:nvPr>
        </p:nvSpPr>
        <p:spPr/>
        <p:txBody>
          <a:bodyPr>
            <a:normAutofit/>
          </a:bodyPr>
          <a:lstStyle/>
          <a:p>
            <a:pPr marL="0" indent="0">
              <a:buNone/>
            </a:pPr>
            <a:r>
              <a:rPr lang="en-GB" sz="8800" dirty="0"/>
              <a:t>£22</a:t>
            </a:r>
          </a:p>
        </p:txBody>
      </p:sp>
    </p:spTree>
    <p:extLst>
      <p:ext uri="{BB962C8B-B14F-4D97-AF65-F5344CB8AC3E}">
        <p14:creationId xmlns:p14="http://schemas.microsoft.com/office/powerpoint/2010/main" val="1570205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Software</a:t>
            </a:r>
          </a:p>
        </p:txBody>
      </p:sp>
      <p:sp>
        <p:nvSpPr>
          <p:cNvPr id="3" name="Content Placeholder 2"/>
          <p:cNvSpPr>
            <a:spLocks noGrp="1"/>
          </p:cNvSpPr>
          <p:nvPr>
            <p:ph idx="1"/>
          </p:nvPr>
        </p:nvSpPr>
        <p:spPr/>
        <p:txBody>
          <a:bodyPr/>
          <a:lstStyle/>
          <a:p>
            <a:r>
              <a:rPr lang="en-GB" dirty="0"/>
              <a:t>Spring Boot  with Tomcat</a:t>
            </a:r>
          </a:p>
          <a:p>
            <a:r>
              <a:rPr lang="en-GB" dirty="0"/>
              <a:t>Angular2 - </a:t>
            </a:r>
            <a:r>
              <a:rPr lang="en-GB" dirty="0" err="1"/>
              <a:t>TypeScript</a:t>
            </a:r>
            <a:endParaRPr lang="en-GB" dirty="0"/>
          </a:p>
          <a:p>
            <a:r>
              <a:rPr lang="en-GB" dirty="0" err="1"/>
              <a:t>ChartJS</a:t>
            </a:r>
            <a:r>
              <a:rPr lang="en-GB" dirty="0"/>
              <a:t> with </a:t>
            </a:r>
            <a:r>
              <a:rPr lang="en-GB" dirty="0"/>
              <a:t>ng2-charts</a:t>
            </a:r>
            <a:endParaRPr lang="en-GB" dirty="0"/>
          </a:p>
        </p:txBody>
      </p:sp>
    </p:spTree>
    <p:extLst>
      <p:ext uri="{BB962C8B-B14F-4D97-AF65-F5344CB8AC3E}">
        <p14:creationId xmlns:p14="http://schemas.microsoft.com/office/powerpoint/2010/main" val="3588492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14020"/>
          </a:xfrm>
        </p:spPr>
        <p:txBody>
          <a:bodyPr/>
          <a:lstStyle/>
          <a:p>
            <a:r>
              <a:rPr lang="en-GB" dirty="0"/>
              <a:t>Definitions</a:t>
            </a:r>
          </a:p>
        </p:txBody>
      </p:sp>
      <p:sp>
        <p:nvSpPr>
          <p:cNvPr id="3" name="Content Placeholder 2"/>
          <p:cNvSpPr>
            <a:spLocks noGrp="1"/>
          </p:cNvSpPr>
          <p:nvPr>
            <p:ph idx="1"/>
          </p:nvPr>
        </p:nvSpPr>
        <p:spPr>
          <a:xfrm>
            <a:off x="1103312" y="1627464"/>
            <a:ext cx="8946541" cy="4620936"/>
          </a:xfrm>
        </p:spPr>
        <p:txBody>
          <a:bodyPr>
            <a:normAutofit lnSpcReduction="10000"/>
          </a:bodyPr>
          <a:lstStyle/>
          <a:p>
            <a:r>
              <a:rPr lang="en-GB" sz="1800" dirty="0"/>
              <a:t>The Internet of things (or </a:t>
            </a:r>
            <a:r>
              <a:rPr lang="en-GB" sz="1800" dirty="0" err="1"/>
              <a:t>IoT</a:t>
            </a:r>
            <a:r>
              <a:rPr lang="en-GB" sz="1800" dirty="0"/>
              <a:t>) is the internetworking of physical devices, vehicles (also referred to as "connected devices" and "smart devices"), buildings, and other items—embedded with electronics, software, sensors, actuators, and network connectivity that enable these objects to collect and exchange data</a:t>
            </a:r>
          </a:p>
          <a:p>
            <a:endParaRPr lang="en-GB" sz="1800" dirty="0"/>
          </a:p>
          <a:p>
            <a:r>
              <a:rPr lang="en-GB" sz="1800" dirty="0" err="1"/>
              <a:t>Domotics</a:t>
            </a:r>
            <a:r>
              <a:rPr lang="en-GB" sz="1800" dirty="0"/>
              <a:t> - Home automation or smart home (also known as </a:t>
            </a:r>
            <a:r>
              <a:rPr lang="en-GB" sz="1800" dirty="0" err="1"/>
              <a:t>domotica</a:t>
            </a:r>
            <a:r>
              <a:rPr lang="en-GB" sz="1800" dirty="0"/>
              <a:t>) is the residential extension of building automation and involves the control and automation of lighting, heating (such as smart thermostats), ventilation, air conditioning (HVAC), and security, as well as home appliances such as washer/dryers, ovens or refrigerators/freezers that use </a:t>
            </a:r>
            <a:r>
              <a:rPr lang="en-GB" sz="1800" dirty="0" err="1"/>
              <a:t>WiFi</a:t>
            </a:r>
            <a:r>
              <a:rPr lang="en-GB" sz="1800" dirty="0"/>
              <a:t> for remote monitoring. Modern systems generally consist of switches and sensors connected to a central hub sometimes called a "gateway" from which the system is controlled with a user interface that is interacted either with a wall-mounted terminal, mobile phone software, tablet computer or a web interface, often but not always via internet cloud services.</a:t>
            </a:r>
          </a:p>
        </p:txBody>
      </p:sp>
    </p:spTree>
    <p:extLst>
      <p:ext uri="{BB962C8B-B14F-4D97-AF65-F5344CB8AC3E}">
        <p14:creationId xmlns:p14="http://schemas.microsoft.com/office/powerpoint/2010/main" val="1844148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72743"/>
          </a:xfrm>
        </p:spPr>
        <p:txBody>
          <a:bodyPr/>
          <a:lstStyle/>
          <a:p>
            <a:r>
              <a:rPr lang="en-GB" dirty="0"/>
              <a:t>Initial inspiration</a:t>
            </a:r>
          </a:p>
        </p:txBody>
      </p:sp>
      <p:sp>
        <p:nvSpPr>
          <p:cNvPr id="4" name="Content Placeholder 2"/>
          <p:cNvSpPr>
            <a:spLocks noGrp="1"/>
          </p:cNvSpPr>
          <p:nvPr>
            <p:ph idx="1"/>
          </p:nvPr>
        </p:nvSpPr>
        <p:spPr>
          <a:xfrm>
            <a:off x="1103312" y="2197916"/>
            <a:ext cx="8946541" cy="4050484"/>
          </a:xfrm>
        </p:spPr>
        <p:txBody>
          <a:bodyPr/>
          <a:lstStyle/>
          <a:p>
            <a:r>
              <a:rPr lang="en-GB" sz="1800" dirty="0"/>
              <a:t>The House that Bob Built (1990) Synopsis - Looks at the house adapted by Bob </a:t>
            </a:r>
            <a:r>
              <a:rPr lang="en-GB" sz="1800" dirty="0" err="1"/>
              <a:t>Symes</a:t>
            </a:r>
            <a:r>
              <a:rPr lang="en-GB" sz="1800" dirty="0"/>
              <a:t> in Milton Keynes to improve on its space and design, for wiring, insulation, water and low-cost energy techniques long used by the Germans and Scandinavians - all to show up the inadequacies of the design of British homes from such viewpoints.</a:t>
            </a:r>
          </a:p>
          <a:p>
            <a:endParaRPr lang="en-GB" sz="1800" dirty="0"/>
          </a:p>
          <a:p>
            <a:endParaRPr lang="en-GB" sz="1800" dirty="0"/>
          </a:p>
          <a:p>
            <a:r>
              <a:rPr lang="en-GB" sz="1800" dirty="0"/>
              <a:t>Oregon Scientific radio controlled weather station - bar688hg (2004)</a:t>
            </a:r>
          </a:p>
          <a:p>
            <a:pPr lvl="1"/>
            <a:r>
              <a:rPr lang="en-GB" sz="1600" dirty="0"/>
              <a:t>Temperature and Humidity sensors</a:t>
            </a:r>
          </a:p>
          <a:p>
            <a:pPr lvl="1"/>
            <a:r>
              <a:rPr lang="en-GB" sz="1600" dirty="0"/>
              <a:t>External to house (Porch, Loft and back door)</a:t>
            </a:r>
          </a:p>
          <a:p>
            <a:pPr marL="0" indent="0">
              <a:buNone/>
            </a:pPr>
            <a:endParaRPr lang="en-GB" sz="1800" dirty="0"/>
          </a:p>
        </p:txBody>
      </p:sp>
    </p:spTree>
    <p:extLst>
      <p:ext uri="{BB962C8B-B14F-4D97-AF65-F5344CB8AC3E}">
        <p14:creationId xmlns:p14="http://schemas.microsoft.com/office/powerpoint/2010/main" val="1516021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rot="16200000">
            <a:off x="-312082" y="1804337"/>
            <a:ext cx="5194538" cy="3463025"/>
          </a:xfrm>
          <a:prstGeom prst="rect">
            <a:avLst/>
          </a:prstGeom>
        </p:spPr>
      </p:pic>
      <p:sp>
        <p:nvSpPr>
          <p:cNvPr id="3" name="TextBox 2"/>
          <p:cNvSpPr txBox="1"/>
          <p:nvPr/>
        </p:nvSpPr>
        <p:spPr>
          <a:xfrm>
            <a:off x="4430243" y="938580"/>
            <a:ext cx="5551714" cy="369332"/>
          </a:xfrm>
          <a:prstGeom prst="rect">
            <a:avLst/>
          </a:prstGeom>
          <a:noFill/>
        </p:spPr>
        <p:txBody>
          <a:bodyPr wrap="square" rtlCol="0">
            <a:spAutoFit/>
          </a:bodyPr>
          <a:lstStyle/>
          <a:p>
            <a:r>
              <a:rPr lang="en-GB" dirty="0"/>
              <a:t>Oregon Weather station + sensors</a:t>
            </a:r>
          </a:p>
        </p:txBody>
      </p:sp>
      <p:pic>
        <p:nvPicPr>
          <p:cNvPr id="12" name="Picture 11"/>
          <p:cNvPicPr>
            <a:picLocks noChangeAspect="1"/>
          </p:cNvPicPr>
          <p:nvPr/>
        </p:nvPicPr>
        <p:blipFill>
          <a:blip r:embed="rId3"/>
          <a:stretch>
            <a:fillRect/>
          </a:stretch>
        </p:blipFill>
        <p:spPr>
          <a:xfrm>
            <a:off x="5178332" y="2408983"/>
            <a:ext cx="2668713" cy="3724136"/>
          </a:xfrm>
          <a:prstGeom prst="rect">
            <a:avLst/>
          </a:prstGeom>
        </p:spPr>
      </p:pic>
      <p:pic>
        <p:nvPicPr>
          <p:cNvPr id="13" name="Picture 12"/>
          <p:cNvPicPr>
            <a:picLocks noChangeAspect="1"/>
          </p:cNvPicPr>
          <p:nvPr/>
        </p:nvPicPr>
        <p:blipFill>
          <a:blip r:embed="rId4"/>
          <a:stretch>
            <a:fillRect/>
          </a:stretch>
        </p:blipFill>
        <p:spPr>
          <a:xfrm>
            <a:off x="9008677" y="2408983"/>
            <a:ext cx="2523959" cy="3705387"/>
          </a:xfrm>
          <a:prstGeom prst="rect">
            <a:avLst/>
          </a:prstGeom>
        </p:spPr>
      </p:pic>
    </p:spTree>
    <p:extLst>
      <p:ext uri="{BB962C8B-B14F-4D97-AF65-F5344CB8AC3E}">
        <p14:creationId xmlns:p14="http://schemas.microsoft.com/office/powerpoint/2010/main" val="2202493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72743"/>
          </a:xfrm>
        </p:spPr>
        <p:txBody>
          <a:bodyPr/>
          <a:lstStyle/>
          <a:p>
            <a:r>
              <a:rPr lang="en-GB" dirty="0"/>
              <a:t>Objectives</a:t>
            </a:r>
          </a:p>
        </p:txBody>
      </p:sp>
      <p:sp>
        <p:nvSpPr>
          <p:cNvPr id="4" name="Content Placeholder 2"/>
          <p:cNvSpPr>
            <a:spLocks noGrp="1"/>
          </p:cNvSpPr>
          <p:nvPr>
            <p:ph idx="1"/>
          </p:nvPr>
        </p:nvSpPr>
        <p:spPr>
          <a:xfrm>
            <a:off x="1103312" y="1400962"/>
            <a:ext cx="8946541" cy="4847438"/>
          </a:xfrm>
        </p:spPr>
        <p:txBody>
          <a:bodyPr/>
          <a:lstStyle/>
          <a:p>
            <a:r>
              <a:rPr lang="en-GB" sz="1800" dirty="0"/>
              <a:t>Cut heating costs</a:t>
            </a:r>
          </a:p>
          <a:p>
            <a:r>
              <a:rPr lang="en-GB" sz="1800" dirty="0"/>
              <a:t>Discover possible humidity spikes in  the house</a:t>
            </a:r>
          </a:p>
          <a:p>
            <a:r>
              <a:rPr lang="en-GB" sz="1800" dirty="0"/>
              <a:t>Restore external weather sensors</a:t>
            </a:r>
          </a:p>
          <a:p>
            <a:r>
              <a:rPr lang="en-GB" sz="1800" dirty="0"/>
              <a:t>Data gathering</a:t>
            </a:r>
          </a:p>
          <a:p>
            <a:r>
              <a:rPr lang="en-GB" sz="1800" dirty="0"/>
              <a:t>Fun</a:t>
            </a:r>
          </a:p>
          <a:p>
            <a:pPr marL="0" indent="0">
              <a:buNone/>
            </a:pPr>
            <a:endParaRPr lang="en-GB" sz="1800" dirty="0"/>
          </a:p>
        </p:txBody>
      </p:sp>
    </p:spTree>
    <p:extLst>
      <p:ext uri="{BB962C8B-B14F-4D97-AF65-F5344CB8AC3E}">
        <p14:creationId xmlns:p14="http://schemas.microsoft.com/office/powerpoint/2010/main" val="1003522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722682" cy="872743"/>
          </a:xfrm>
        </p:spPr>
        <p:txBody>
          <a:bodyPr/>
          <a:lstStyle/>
          <a:p>
            <a:r>
              <a:rPr lang="en-GB" dirty="0"/>
              <a:t>Impediments to development (2005)</a:t>
            </a:r>
          </a:p>
        </p:txBody>
      </p:sp>
      <p:sp>
        <p:nvSpPr>
          <p:cNvPr id="4" name="Content Placeholder 2"/>
          <p:cNvSpPr>
            <a:spLocks noGrp="1"/>
          </p:cNvSpPr>
          <p:nvPr>
            <p:ph idx="1"/>
          </p:nvPr>
        </p:nvSpPr>
        <p:spPr>
          <a:xfrm>
            <a:off x="1103312" y="1400962"/>
            <a:ext cx="8946541" cy="4847438"/>
          </a:xfrm>
        </p:spPr>
        <p:txBody>
          <a:bodyPr/>
          <a:lstStyle/>
          <a:p>
            <a:r>
              <a:rPr lang="en-GB" sz="1800" dirty="0"/>
              <a:t>Cost</a:t>
            </a:r>
          </a:p>
          <a:p>
            <a:r>
              <a:rPr lang="en-GB" sz="1800" dirty="0"/>
              <a:t>Electronic complexity</a:t>
            </a:r>
          </a:p>
          <a:p>
            <a:r>
              <a:rPr lang="en-GB" sz="1800" dirty="0"/>
              <a:t>Lack of suitable Software</a:t>
            </a:r>
          </a:p>
          <a:p>
            <a:r>
              <a:rPr lang="en-GB" sz="1800" dirty="0"/>
              <a:t>Thick walls</a:t>
            </a:r>
            <a:endParaRPr lang="en-GB" sz="1600" dirty="0"/>
          </a:p>
          <a:p>
            <a:pPr marL="0" indent="0">
              <a:buNone/>
            </a:pPr>
            <a:endParaRPr lang="en-GB" sz="1800" dirty="0"/>
          </a:p>
        </p:txBody>
      </p:sp>
    </p:spTree>
    <p:extLst>
      <p:ext uri="{BB962C8B-B14F-4D97-AF65-F5344CB8AC3E}">
        <p14:creationId xmlns:p14="http://schemas.microsoft.com/office/powerpoint/2010/main" val="3398539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72743"/>
          </a:xfrm>
        </p:spPr>
        <p:txBody>
          <a:bodyPr/>
          <a:lstStyle/>
          <a:p>
            <a:r>
              <a:rPr lang="en-GB" dirty="0"/>
              <a:t>Start of Development 2015</a:t>
            </a:r>
          </a:p>
        </p:txBody>
      </p:sp>
      <p:sp>
        <p:nvSpPr>
          <p:cNvPr id="4" name="Content Placeholder 2"/>
          <p:cNvSpPr>
            <a:spLocks noGrp="1"/>
          </p:cNvSpPr>
          <p:nvPr>
            <p:ph idx="1"/>
          </p:nvPr>
        </p:nvSpPr>
        <p:spPr>
          <a:xfrm>
            <a:off x="1103312" y="1400962"/>
            <a:ext cx="8946541" cy="4847438"/>
          </a:xfrm>
        </p:spPr>
        <p:txBody>
          <a:bodyPr/>
          <a:lstStyle/>
          <a:p>
            <a:r>
              <a:rPr lang="en-GB" sz="1800" dirty="0"/>
              <a:t>Hardware</a:t>
            </a:r>
          </a:p>
          <a:p>
            <a:pPr lvl="1"/>
            <a:r>
              <a:rPr lang="en-GB" sz="1600" dirty="0"/>
              <a:t>DHT11 v DHT22</a:t>
            </a:r>
          </a:p>
          <a:p>
            <a:pPr lvl="1"/>
            <a:r>
              <a:rPr lang="en-GB" sz="1600" dirty="0"/>
              <a:t>Wired v </a:t>
            </a:r>
            <a:r>
              <a:rPr lang="en-GB" sz="1600" dirty="0" err="1"/>
              <a:t>WiFi</a:t>
            </a:r>
            <a:endParaRPr lang="en-GB" sz="1600" dirty="0"/>
          </a:p>
          <a:p>
            <a:pPr lvl="1"/>
            <a:r>
              <a:rPr lang="en-GB" sz="1600" dirty="0"/>
              <a:t>Arduino Uno v Arduino Nano</a:t>
            </a:r>
          </a:p>
          <a:p>
            <a:pPr lvl="1"/>
            <a:r>
              <a:rPr lang="en-GB" sz="1600" dirty="0"/>
              <a:t>ESP8266</a:t>
            </a:r>
          </a:p>
          <a:p>
            <a:pPr lvl="1"/>
            <a:endParaRPr lang="en-GB" sz="1600" dirty="0"/>
          </a:p>
          <a:p>
            <a:pPr marL="0" indent="0">
              <a:buNone/>
            </a:pPr>
            <a:endParaRPr lang="en-GB" sz="1800" dirty="0"/>
          </a:p>
        </p:txBody>
      </p:sp>
      <p:pic>
        <p:nvPicPr>
          <p:cNvPr id="3" name="Picture 2"/>
          <p:cNvPicPr>
            <a:picLocks noChangeAspect="1"/>
          </p:cNvPicPr>
          <p:nvPr/>
        </p:nvPicPr>
        <p:blipFill>
          <a:blip r:embed="rId3"/>
          <a:stretch>
            <a:fillRect/>
          </a:stretch>
        </p:blipFill>
        <p:spPr>
          <a:xfrm>
            <a:off x="1303939" y="3399971"/>
            <a:ext cx="4272643" cy="2848429"/>
          </a:xfrm>
          <a:prstGeom prst="rect">
            <a:avLst/>
          </a:prstGeom>
        </p:spPr>
      </p:pic>
      <p:pic>
        <p:nvPicPr>
          <p:cNvPr id="5" name="Picture 4"/>
          <p:cNvPicPr>
            <a:picLocks noChangeAspect="1"/>
          </p:cNvPicPr>
          <p:nvPr/>
        </p:nvPicPr>
        <p:blipFill>
          <a:blip r:embed="rId4"/>
          <a:stretch>
            <a:fillRect/>
          </a:stretch>
        </p:blipFill>
        <p:spPr>
          <a:xfrm>
            <a:off x="6429569" y="3399971"/>
            <a:ext cx="4263312" cy="2842208"/>
          </a:xfrm>
          <a:prstGeom prst="rect">
            <a:avLst/>
          </a:prstGeom>
        </p:spPr>
      </p:pic>
    </p:spTree>
    <p:extLst>
      <p:ext uri="{BB962C8B-B14F-4D97-AF65-F5344CB8AC3E}">
        <p14:creationId xmlns:p14="http://schemas.microsoft.com/office/powerpoint/2010/main" val="1447692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finished sensor</a:t>
            </a:r>
          </a:p>
        </p:txBody>
      </p:sp>
      <p:pic>
        <p:nvPicPr>
          <p:cNvPr id="4" name="Picture 3"/>
          <p:cNvPicPr>
            <a:picLocks noChangeAspect="1"/>
          </p:cNvPicPr>
          <p:nvPr/>
        </p:nvPicPr>
        <p:blipFill>
          <a:blip r:embed="rId2"/>
          <a:stretch>
            <a:fillRect/>
          </a:stretch>
        </p:blipFill>
        <p:spPr>
          <a:xfrm>
            <a:off x="1984347" y="1422166"/>
            <a:ext cx="7562326" cy="5041550"/>
          </a:xfrm>
          <a:prstGeom prst="rect">
            <a:avLst/>
          </a:prstGeom>
        </p:spPr>
      </p:pic>
    </p:spTree>
    <p:extLst>
      <p:ext uri="{BB962C8B-B14F-4D97-AF65-F5344CB8AC3E}">
        <p14:creationId xmlns:p14="http://schemas.microsoft.com/office/powerpoint/2010/main" val="8170367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984347" y="1422166"/>
            <a:ext cx="7562326" cy="5041550"/>
          </a:xfrm>
          <a:prstGeom prst="rect">
            <a:avLst/>
          </a:prstGeom>
        </p:spPr>
      </p:pic>
      <p:pic>
        <p:nvPicPr>
          <p:cNvPr id="2" name="Picture 1"/>
          <p:cNvPicPr>
            <a:picLocks noChangeAspect="1"/>
          </p:cNvPicPr>
          <p:nvPr/>
        </p:nvPicPr>
        <p:blipFill>
          <a:blip r:embed="rId3"/>
          <a:stretch>
            <a:fillRect/>
          </a:stretch>
        </p:blipFill>
        <p:spPr>
          <a:xfrm>
            <a:off x="1984347" y="1422166"/>
            <a:ext cx="7562326" cy="5041550"/>
          </a:xfrm>
          <a:prstGeom prst="rect">
            <a:avLst/>
          </a:prstGeom>
        </p:spPr>
      </p:pic>
    </p:spTree>
    <p:extLst>
      <p:ext uri="{BB962C8B-B14F-4D97-AF65-F5344CB8AC3E}">
        <p14:creationId xmlns:p14="http://schemas.microsoft.com/office/powerpoint/2010/main" val="236812875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467</TotalTime>
  <Words>379</Words>
  <Application>Microsoft Office PowerPoint</Application>
  <PresentationFormat>Widescreen</PresentationFormat>
  <Paragraphs>46</Paragraphs>
  <Slides>17</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Wingdings 3</vt:lpstr>
      <vt:lpstr>Ion</vt:lpstr>
      <vt:lpstr>Domotics</vt:lpstr>
      <vt:lpstr>Definitions</vt:lpstr>
      <vt:lpstr>Initial inspiration</vt:lpstr>
      <vt:lpstr>PowerPoint Presentation</vt:lpstr>
      <vt:lpstr>Objectives</vt:lpstr>
      <vt:lpstr>Impediments to development (2005)</vt:lpstr>
      <vt:lpstr>Start of Development 2015</vt:lpstr>
      <vt:lpstr>The finished sensor</vt:lpstr>
      <vt:lpstr>PowerPoint Presentation</vt:lpstr>
      <vt:lpstr>Hardware costs : The components</vt:lpstr>
      <vt:lpstr>PowerPoint Presentation</vt:lpstr>
      <vt:lpstr>PowerPoint Presentation</vt:lpstr>
      <vt:lpstr>PowerPoint Presentation</vt:lpstr>
      <vt:lpstr>PowerPoint Presentation</vt:lpstr>
      <vt:lpstr>PowerPoint Presentation</vt:lpstr>
      <vt:lpstr>Approximate cost</vt:lpstr>
      <vt:lpstr>Software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Demotics</dc:title>
  <dc:creator>Simon H. King</dc:creator>
  <cp:lastModifiedBy>Simon H. King</cp:lastModifiedBy>
  <cp:revision>16</cp:revision>
  <dcterms:created xsi:type="dcterms:W3CDTF">2017-01-17T19:38:23Z</dcterms:created>
  <dcterms:modified xsi:type="dcterms:W3CDTF">2017-01-19T00:12:23Z</dcterms:modified>
</cp:coreProperties>
</file>

<file path=docProps/thumbnail.jpeg>
</file>